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8" r:id="rId2"/>
    <p:sldId id="317" r:id="rId3"/>
    <p:sldId id="319" r:id="rId4"/>
    <p:sldId id="320" r:id="rId5"/>
    <p:sldId id="321" r:id="rId6"/>
    <p:sldId id="322" r:id="rId7"/>
    <p:sldId id="364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65" r:id="rId24"/>
    <p:sldId id="366" r:id="rId25"/>
    <p:sldId id="367" r:id="rId26"/>
    <p:sldId id="368" r:id="rId27"/>
    <p:sldId id="343" r:id="rId28"/>
    <p:sldId id="344" r:id="rId29"/>
    <p:sldId id="369" r:id="rId30"/>
    <p:sldId id="346" r:id="rId31"/>
    <p:sldId id="370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73" r:id="rId46"/>
    <p:sldId id="371" r:id="rId47"/>
  </p:sldIdLst>
  <p:sldSz cx="9144000" cy="6858000" type="screen4x3"/>
  <p:notesSz cx="7077075" cy="9051925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" initials="B" lastIdx="0" clrIdx="0">
    <p:extLst>
      <p:ext uri="{19B8F6BF-5375-455C-9EA6-DF929625EA0E}">
        <p15:presenceInfo xmlns:p15="http://schemas.microsoft.com/office/powerpoint/2012/main" userId="Beatr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CA21"/>
    <a:srgbClr val="625AA0"/>
    <a:srgbClr val="00467A"/>
    <a:srgbClr val="FFCC00"/>
    <a:srgbClr val="B2B2B2"/>
    <a:srgbClr val="6699FF"/>
    <a:srgbClr val="625C56"/>
    <a:srgbClr val="FF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3298" autoAdjust="0"/>
  </p:normalViewPr>
  <p:slideViewPr>
    <p:cSldViewPr>
      <p:cViewPr varScale="1">
        <p:scale>
          <a:sx n="109" d="100"/>
          <a:sy n="109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760" y="-78"/>
      </p:cViewPr>
      <p:guideLst>
        <p:guide orient="horz" pos="2851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0FD15-5ABD-4158-8D11-2EAD573516DD}" type="datetimeFigureOut">
              <a:rPr lang="pt-PT" smtClean="0"/>
              <a:t>03/05/2018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24F2C-3F20-4654-A880-B8B960241D6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934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34DE71-E72F-447E-8AFC-F994559A8A64}" type="datetimeFigureOut">
              <a:rPr lang="pt-PT"/>
              <a:pPr>
                <a:defRPr/>
              </a:pPr>
              <a:t>03/05/2018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5963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064BCE-1916-4B55-992A-9D3CD546F62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330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64BCE-1916-4B55-992A-9D3CD546F624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97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6C3EA-E992-42EA-9DE5-4FE4EEF4C032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3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6C3EA-E992-42EA-9DE5-4FE4EEF4C032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01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.segurado\Desktop\DM\IMAGENS\Imagens\conjunto_175174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" t="896" r="1281" b="1162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.segurado\Desktop\alimentar_capa_20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542" y="4356012"/>
            <a:ext cx="9144000" cy="22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267744" y="5023861"/>
            <a:ext cx="6696744" cy="92541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pt-PT" dirty="0" smtClean="0"/>
              <a:t>A APCER</a:t>
            </a:r>
            <a:endParaRPr lang="pt-PT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922925" y="5571230"/>
            <a:ext cx="1231757" cy="518552"/>
            <a:chOff x="922544" y="1906790"/>
            <a:chExt cx="1231757" cy="518552"/>
          </a:xfrm>
        </p:grpSpPr>
        <p:pic>
          <p:nvPicPr>
            <p:cNvPr id="7" name="Picture 2" descr="C:\Users\maria.segurado\Desktop\alimentar_capa_2012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" t="18986"/>
            <a:stretch/>
          </p:blipFill>
          <p:spPr bwMode="auto">
            <a:xfrm>
              <a:off x="1008112" y="1906790"/>
              <a:ext cx="1038443" cy="51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 userDrawn="1"/>
          </p:nvSpPr>
          <p:spPr>
            <a:xfrm>
              <a:off x="922544" y="2204864"/>
              <a:ext cx="1231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b="0" kern="1600" spc="0" baseline="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www.apcergroup.com</a:t>
              </a:r>
              <a:endParaRPr lang="pt-PT" sz="800" b="0" kern="1600" spc="0" baseline="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5184" y="-5157"/>
            <a:ext cx="9144000" cy="6860368"/>
            <a:chOff x="5184" y="-5157"/>
            <a:chExt cx="9144000" cy="6860368"/>
          </a:xfrm>
        </p:grpSpPr>
        <p:pic>
          <p:nvPicPr>
            <p:cNvPr id="11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/>
            <a:stretch/>
          </p:blipFill>
          <p:spPr bwMode="auto">
            <a:xfrm>
              <a:off x="5184" y="1010331"/>
              <a:ext cx="9144000" cy="584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maria.segurado\Desktop\DM\IMAGENS\Imagens\conjunto_1751744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766" r="23772" b="1264"/>
            <a:stretch/>
          </p:blipFill>
          <p:spPr bwMode="auto">
            <a:xfrm rot="16200000">
              <a:off x="7277296" y="-849300"/>
              <a:ext cx="1022562" cy="271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 r="40698" b="75972"/>
            <a:stretch/>
          </p:blipFill>
          <p:spPr bwMode="auto">
            <a:xfrm>
              <a:off x="3719184" y="1010341"/>
              <a:ext cx="5422528" cy="65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5" r="8043" b="81606"/>
            <a:stretch/>
          </p:blipFill>
          <p:spPr bwMode="auto">
            <a:xfrm>
              <a:off x="5580112" y="-5157"/>
              <a:ext cx="1133004" cy="13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Marcador de Posição da Data 3"/>
          <p:cNvSpPr txBox="1">
            <a:spLocks/>
          </p:cNvSpPr>
          <p:nvPr userDrawn="1"/>
        </p:nvSpPr>
        <p:spPr>
          <a:xfrm>
            <a:off x="571500" y="60721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PT" sz="1050" smtClean="0"/>
              <a:t>Orador: </a:t>
            </a:r>
            <a:endParaRPr lang="pt-PT" sz="1050" dirty="0"/>
          </a:p>
        </p:txBody>
      </p:sp>
      <p:sp>
        <p:nvSpPr>
          <p:cNvPr id="8" name="Marcador de Posição do Rodapé 4"/>
          <p:cNvSpPr txBox="1">
            <a:spLocks/>
          </p:cNvSpPr>
          <p:nvPr userDrawn="1"/>
        </p:nvSpPr>
        <p:spPr>
          <a:xfrm>
            <a:off x="571500" y="6492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PT" sz="1050" dirty="0" smtClean="0"/>
              <a:t>Local e Data:</a:t>
            </a:r>
            <a:endParaRPr lang="pt-PT" sz="1050" dirty="0"/>
          </a:p>
        </p:txBody>
      </p:sp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107504" y="116632"/>
            <a:ext cx="5328592" cy="79208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66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 userDrawn="1">
            <p:ph idx="1"/>
          </p:nvPr>
        </p:nvSpPr>
        <p:spPr>
          <a:xfrm>
            <a:off x="446856" y="17833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000066"/>
                </a:solidFill>
              </a:defRPr>
            </a:lvl1pPr>
            <a:lvl2pPr>
              <a:defRPr sz="2600">
                <a:solidFill>
                  <a:srgbClr val="000066"/>
                </a:solidFill>
              </a:defRPr>
            </a:lvl2pPr>
            <a:lvl3pPr>
              <a:defRPr sz="2600">
                <a:solidFill>
                  <a:srgbClr val="000066"/>
                </a:solidFill>
              </a:defRPr>
            </a:lvl3pPr>
            <a:lvl4pPr>
              <a:defRPr sz="2600">
                <a:solidFill>
                  <a:srgbClr val="000066"/>
                </a:solidFill>
              </a:defRPr>
            </a:lvl4pPr>
            <a:lvl5pPr>
              <a:defRPr sz="2600">
                <a:solidFill>
                  <a:srgbClr val="000066"/>
                </a:solidFill>
              </a:defRPr>
            </a:lvl5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5580112" y="750208"/>
            <a:ext cx="1231757" cy="518552"/>
            <a:chOff x="922544" y="1906790"/>
            <a:chExt cx="1231757" cy="518552"/>
          </a:xfrm>
        </p:grpSpPr>
        <p:pic>
          <p:nvPicPr>
            <p:cNvPr id="14" name="Picture 2" descr="C:\Users\maria.segurado\Desktop\alimentar_capa_2012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" t="18986"/>
            <a:stretch/>
          </p:blipFill>
          <p:spPr bwMode="auto">
            <a:xfrm>
              <a:off x="1008112" y="1906790"/>
              <a:ext cx="1038443" cy="51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 userDrawn="1"/>
          </p:nvSpPr>
          <p:spPr>
            <a:xfrm>
              <a:off x="922544" y="2204864"/>
              <a:ext cx="1231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b="0" kern="1600" spc="0" baseline="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www.apcergroup.com</a:t>
              </a:r>
              <a:endParaRPr lang="pt-PT" sz="800" b="0" kern="1600" spc="0" baseline="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 userDrawn="1"/>
        </p:nvGrpSpPr>
        <p:grpSpPr>
          <a:xfrm>
            <a:off x="5184" y="-5157"/>
            <a:ext cx="9144000" cy="6860368"/>
            <a:chOff x="5184" y="-5157"/>
            <a:chExt cx="9144000" cy="6860368"/>
          </a:xfrm>
        </p:grpSpPr>
        <p:pic>
          <p:nvPicPr>
            <p:cNvPr id="27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/>
            <a:stretch/>
          </p:blipFill>
          <p:spPr bwMode="auto">
            <a:xfrm>
              <a:off x="5184" y="1010331"/>
              <a:ext cx="9144000" cy="584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maria.segurado\Desktop\DM\IMAGENS\Imagens\conjunto_1751744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766" r="23772" b="1264"/>
            <a:stretch/>
          </p:blipFill>
          <p:spPr bwMode="auto">
            <a:xfrm rot="16200000">
              <a:off x="7277296" y="-849300"/>
              <a:ext cx="1022562" cy="271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2" r="40698" b="75972"/>
            <a:stretch/>
          </p:blipFill>
          <p:spPr bwMode="auto">
            <a:xfrm>
              <a:off x="3719184" y="1010341"/>
              <a:ext cx="5422528" cy="655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maria.segurado\Desktop\alimentar_miolo_2012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5" r="8043" b="81606"/>
            <a:stretch/>
          </p:blipFill>
          <p:spPr bwMode="auto">
            <a:xfrm>
              <a:off x="5580112" y="-5157"/>
              <a:ext cx="1133004" cy="13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Marcador de Posição da Data 3"/>
          <p:cNvSpPr txBox="1">
            <a:spLocks/>
          </p:cNvSpPr>
          <p:nvPr userDrawn="1"/>
        </p:nvSpPr>
        <p:spPr>
          <a:xfrm>
            <a:off x="571500" y="60721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PT" sz="1050" smtClean="0"/>
              <a:t>Orador: </a:t>
            </a:r>
            <a:endParaRPr lang="pt-PT" sz="1050" dirty="0"/>
          </a:p>
        </p:txBody>
      </p:sp>
      <p:sp>
        <p:nvSpPr>
          <p:cNvPr id="6" name="Marcador de Posição do Rodapé 4"/>
          <p:cNvSpPr txBox="1">
            <a:spLocks/>
          </p:cNvSpPr>
          <p:nvPr userDrawn="1"/>
        </p:nvSpPr>
        <p:spPr>
          <a:xfrm>
            <a:off x="571500" y="649287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PT" sz="1050" dirty="0" smtClean="0"/>
              <a:t>Local e Data:</a:t>
            </a:r>
            <a:endParaRPr lang="pt-PT" sz="1050" dirty="0"/>
          </a:p>
        </p:txBody>
      </p:sp>
      <p:sp>
        <p:nvSpPr>
          <p:cNvPr id="10" name="Marcador de Posição do Rodapé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Marcador de Posição do Número do Diapositivo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EEF5-23DF-482A-8731-6B18C6CC8F5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5580112" y="750208"/>
            <a:ext cx="1231757" cy="518552"/>
            <a:chOff x="922544" y="1906790"/>
            <a:chExt cx="1231757" cy="518552"/>
          </a:xfrm>
        </p:grpSpPr>
        <p:pic>
          <p:nvPicPr>
            <p:cNvPr id="13" name="Picture 2" descr="C:\Users\maria.segurado\Desktop\alimentar_capa_2012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" t="18986"/>
            <a:stretch/>
          </p:blipFill>
          <p:spPr bwMode="auto">
            <a:xfrm>
              <a:off x="1008112" y="1906790"/>
              <a:ext cx="1038443" cy="51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ixaDeTexto 13"/>
            <p:cNvSpPr txBox="1"/>
            <p:nvPr userDrawn="1"/>
          </p:nvSpPr>
          <p:spPr>
            <a:xfrm>
              <a:off x="922544" y="2204864"/>
              <a:ext cx="1231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800" b="0" kern="1600" spc="0" baseline="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www.apcergroup.com</a:t>
              </a:r>
              <a:endParaRPr lang="pt-PT" sz="800" b="0" kern="1600" spc="0" baseline="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a.segurado\Desktop\alimentar_capa_2012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49080"/>
            <a:ext cx="9144000" cy="224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a.segurado\Desktop\alimentar_capa_2012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8986"/>
          <a:stretch/>
        </p:blipFill>
        <p:spPr bwMode="auto">
          <a:xfrm>
            <a:off x="1008112" y="5373216"/>
            <a:ext cx="1038443" cy="5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 userDrawn="1"/>
        </p:nvSpPr>
        <p:spPr>
          <a:xfrm>
            <a:off x="922544" y="5671290"/>
            <a:ext cx="12317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0" kern="1600" spc="0" baseline="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www.apcergroup.com</a:t>
            </a:r>
            <a:endParaRPr lang="pt-PT" sz="800" b="0" kern="1600" spc="0" baseline="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91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bccoaching.com.br/tudo-sobre-coaching/fatores-que-definem-o-aumento-da-produtividade-nas-empresa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1128"/>
            <a:ext cx="2360243" cy="16136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835696" y="4797152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</a:rPr>
              <a:t>Qualidade</a:t>
            </a:r>
          </a:p>
          <a:p>
            <a:pPr algn="ctr"/>
            <a:endParaRPr lang="pt-BR" sz="1400" b="1" dirty="0" smtClean="0"/>
          </a:p>
          <a:p>
            <a:pPr algn="r"/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9001:2008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O que é a ABNT NBR ISO 9001:2008?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ABNT NBR ISO 9001 não especifica requisitos para bens ou serviços os quais você está comprando. Isto cabe a você definir, tornando claras as suas próprias necessidades e expectativas para o produto. Sua especificação pode se dar através da referência a uma norma ou regulamento, ou mesmo a um catálogo, bem como a anexação de um projeto, folha de dados etc.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9001:2008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340768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O básico da ABNT NBR ISO 9001:2008</a:t>
            </a:r>
          </a:p>
          <a:p>
            <a:endParaRPr lang="pt-BR" sz="2000" dirty="0" smtClean="0"/>
          </a:p>
          <a:p>
            <a:r>
              <a:rPr lang="pt-BR" sz="2000" dirty="0" smtClean="0"/>
              <a:t>Política da Qualidade e objetivos da qualidade;</a:t>
            </a:r>
          </a:p>
          <a:p>
            <a:r>
              <a:rPr lang="pt-BR" sz="2000" dirty="0" smtClean="0"/>
              <a:t>Identificar os processos necessários para o SGQ e sua aplicação por toda a organização;</a:t>
            </a:r>
          </a:p>
          <a:p>
            <a:r>
              <a:rPr lang="pt-BR" sz="2000" dirty="0" smtClean="0"/>
              <a:t>Manual da qualidade; </a:t>
            </a:r>
          </a:p>
          <a:p>
            <a:r>
              <a:rPr lang="pt-BR" sz="2000" dirty="0" smtClean="0"/>
              <a:t>Procedimentos documentados (Controle de documentos e registros, auditoria interna, produto não conforme, ação corretiva e preventiva) e outros que julgue necessários para atingimento das metas e execução do produto e/ou serviço;</a:t>
            </a:r>
          </a:p>
          <a:p>
            <a:r>
              <a:rPr lang="pt-BR" sz="2000" dirty="0" smtClean="0"/>
              <a:t>Registros;</a:t>
            </a:r>
          </a:p>
          <a:p>
            <a:r>
              <a:rPr lang="pt-BR" sz="2000" dirty="0" smtClean="0"/>
              <a:t>Assegurar a disponibilidade de recursos e informações para apoiar o SGQ;</a:t>
            </a:r>
          </a:p>
          <a:p>
            <a:r>
              <a:rPr lang="pt-BR" sz="2000" dirty="0" smtClean="0"/>
              <a:t>Fazer girar o PDCA.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62162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NBR 15.906:2010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O que é a ABNT NBR 15.906:2010?</a:t>
            </a:r>
          </a:p>
          <a:p>
            <a:endParaRPr lang="pt-BR" sz="2000" dirty="0" smtClean="0"/>
          </a:p>
          <a:p>
            <a:pPr marL="358775" indent="0">
              <a:buNone/>
            </a:pPr>
            <a:r>
              <a:rPr lang="pt-BR" sz="2000" dirty="0" smtClean="0"/>
              <a:t>A ABNT NBR 15.906:2010 estabelece </a:t>
            </a:r>
            <a:r>
              <a:rPr lang="pt-BR" sz="2000" dirty="0"/>
              <a:t>os requisitos de sistema de gestão empresarial, para demonstrar a capacidade dos serviços notariais e de registro de gerir seus processos com qualidade, de forma a satisfazer as partes interessadas, atender aos requisitos legais, elementos de gestão socioambiental, </a:t>
            </a:r>
            <a:r>
              <a:rPr lang="pt-BR" sz="2000" dirty="0" smtClean="0"/>
              <a:t>saúde </a:t>
            </a:r>
            <a:r>
              <a:rPr lang="pt-BR" sz="2000" dirty="0"/>
              <a:t>e segurança </a:t>
            </a:r>
            <a:r>
              <a:rPr lang="pt-BR" sz="2000" dirty="0" smtClean="0"/>
              <a:t>ocupacional, visando a excelência nos serviços.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NBR 15.906:2010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268760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O básico da ABNT NBR 15.906:2010</a:t>
            </a:r>
          </a:p>
          <a:p>
            <a:endParaRPr lang="pt-BR" sz="2000" dirty="0"/>
          </a:p>
          <a:p>
            <a:r>
              <a:rPr lang="pt-BR" sz="2000" dirty="0" smtClean="0"/>
              <a:t>Definição da missão, visão e valores;</a:t>
            </a:r>
          </a:p>
          <a:p>
            <a:r>
              <a:rPr lang="pt-BR" sz="2000" dirty="0" smtClean="0"/>
              <a:t>Definir Planejamento Estratégico;</a:t>
            </a:r>
          </a:p>
          <a:p>
            <a:r>
              <a:rPr lang="pt-BR" sz="2000" dirty="0" smtClean="0"/>
              <a:t>Indicadores de desempenho;</a:t>
            </a:r>
          </a:p>
          <a:p>
            <a:r>
              <a:rPr lang="pt-BR" sz="2000" dirty="0" smtClean="0"/>
              <a:t>Ter um canal de comunicação interno;</a:t>
            </a:r>
          </a:p>
          <a:p>
            <a:r>
              <a:rPr lang="pt-BR" sz="2000" dirty="0" smtClean="0"/>
              <a:t>Definir responsabilidades e autoridades de cada colaborador devem ser documentadas e socializadas;</a:t>
            </a:r>
          </a:p>
          <a:p>
            <a:r>
              <a:rPr lang="pt-BR" sz="2000" dirty="0" smtClean="0"/>
              <a:t>Plano de desenvolvimento e programa de capacitação;</a:t>
            </a:r>
          </a:p>
          <a:p>
            <a:r>
              <a:rPr lang="pt-BR" sz="2000" dirty="0" smtClean="0"/>
              <a:t>Foco nas partes interessadas;</a:t>
            </a:r>
          </a:p>
          <a:p>
            <a:r>
              <a:rPr lang="pt-BR" sz="2000" dirty="0" smtClean="0"/>
              <a:t>Garantir </a:t>
            </a:r>
            <a:r>
              <a:rPr lang="pt-BR" sz="2000" dirty="0"/>
              <a:t>recursos adequados, incluindo os financeiros, para colocar em prática as ações necessárias definidas no planejamento estratégico.</a:t>
            </a:r>
          </a:p>
          <a:p>
            <a:endParaRPr lang="pt-BR" sz="20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NBR 15.906:2010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340768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O básico da ABNT NBR 15.906:2010</a:t>
            </a:r>
          </a:p>
          <a:p>
            <a:r>
              <a:rPr lang="pt-BR" sz="2000" dirty="0" smtClean="0"/>
              <a:t>Disponibilizar instalações adequadas atendendo a padrões </a:t>
            </a:r>
            <a:r>
              <a:rPr lang="pt-BR" sz="2000" dirty="0" err="1" smtClean="0"/>
              <a:t>ergômicos</a:t>
            </a:r>
            <a:r>
              <a:rPr lang="pt-BR" sz="2000" dirty="0" smtClean="0"/>
              <a:t> e confortáveis;</a:t>
            </a:r>
          </a:p>
          <a:p>
            <a:r>
              <a:rPr lang="pt-BR" sz="2000" dirty="0" smtClean="0"/>
              <a:t>Sinalizações com indicações claras para cada tipo de serviço;</a:t>
            </a:r>
          </a:p>
          <a:p>
            <a:r>
              <a:rPr lang="pt-BR" sz="2000" dirty="0" smtClean="0"/>
              <a:t>Software de gestão para cruzar e levantar informações de usuários de forma correta no menor tempo possível;</a:t>
            </a:r>
          </a:p>
          <a:p>
            <a:r>
              <a:rPr lang="pt-BR" sz="2000" dirty="0" smtClean="0"/>
              <a:t>Informações sobre emolumentos e documentos necessários sempre disponíveis;</a:t>
            </a:r>
          </a:p>
          <a:p>
            <a:r>
              <a:rPr lang="pt-BR" sz="2000" dirty="0" smtClean="0"/>
              <a:t>Práticas que evitem a discriminação, repudiar trabalho infantil, oferecer benefícios, participar de programas sociais e culturais;</a:t>
            </a:r>
          </a:p>
          <a:p>
            <a:r>
              <a:rPr lang="pt-BR" sz="2000" dirty="0" smtClean="0"/>
              <a:t>Desenvolver ações para redução da geração de lixo, papel, baterias e outros produtos agressivos.</a:t>
            </a:r>
          </a:p>
          <a:p>
            <a:endParaRPr lang="pt-BR" sz="20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PQTA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O que é o PQTA?</a:t>
            </a:r>
          </a:p>
          <a:p>
            <a:endParaRPr lang="pt-BR" sz="2000" dirty="0" smtClean="0"/>
          </a:p>
          <a:p>
            <a:pPr marL="358775" indent="0">
              <a:buNone/>
            </a:pPr>
            <a:r>
              <a:rPr lang="pt-BR" sz="2000" dirty="0"/>
              <a:t>O Prêmio de Qualidade Total ANOREG-BR – PQTA </a:t>
            </a:r>
            <a:r>
              <a:rPr lang="pt-BR" sz="2000" dirty="0" smtClean="0"/>
              <a:t>tem </a:t>
            </a:r>
            <a:r>
              <a:rPr lang="pt-BR" sz="2000" dirty="0"/>
              <a:t>por objetivo premiar os serviços Notariais e de Registro de todo o país, que atendam aos requisitos de excelência e qualidade na gestão organizacional da serventia e na prestação de serviços aos </a:t>
            </a:r>
            <a:r>
              <a:rPr lang="pt-BR" sz="2000" dirty="0" smtClean="0"/>
              <a:t>usuários.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PQTA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Critérios de avaliação - </a:t>
            </a:r>
            <a:r>
              <a:rPr lang="pt-BR" sz="2000" dirty="0" smtClean="0"/>
              <a:t>Os </a:t>
            </a:r>
            <a:r>
              <a:rPr lang="pt-BR" sz="2000" dirty="0"/>
              <a:t>seguintes requisitos de gestão </a:t>
            </a:r>
            <a:r>
              <a:rPr lang="pt-BR" sz="2000" dirty="0" smtClean="0"/>
              <a:t>são avaliados: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 marL="358775" indent="0">
              <a:buNone/>
            </a:pPr>
            <a:r>
              <a:rPr lang="pt-BR" sz="2000" dirty="0" smtClean="0"/>
              <a:t>A</a:t>
            </a:r>
            <a:r>
              <a:rPr lang="pt-BR" sz="2000" dirty="0"/>
              <a:t>. ESTRATÉGIA </a:t>
            </a:r>
          </a:p>
          <a:p>
            <a:pPr marL="358775" indent="0">
              <a:buNone/>
            </a:pPr>
            <a:r>
              <a:rPr lang="pt-BR" sz="2000" dirty="0"/>
              <a:t>B. GESTÃO OPERACIONAL </a:t>
            </a:r>
          </a:p>
          <a:p>
            <a:pPr marL="358775" indent="0">
              <a:buNone/>
            </a:pPr>
            <a:r>
              <a:rPr lang="pt-BR" sz="2000" dirty="0"/>
              <a:t>C. GESTÃO DE PESSOAS </a:t>
            </a:r>
          </a:p>
          <a:p>
            <a:pPr marL="358775" indent="0">
              <a:buNone/>
            </a:pPr>
            <a:r>
              <a:rPr lang="pt-BR" sz="2000" dirty="0"/>
              <a:t>D. INSTALAÇÕES </a:t>
            </a:r>
          </a:p>
          <a:p>
            <a:pPr marL="358775" indent="0">
              <a:buNone/>
            </a:pPr>
            <a:r>
              <a:rPr lang="pt-BR" sz="2000" dirty="0"/>
              <a:t>E. GESTÃO DA SEGURANÇA E SAÚDE NO TRABALHO </a:t>
            </a:r>
          </a:p>
          <a:p>
            <a:pPr marL="358775" indent="0">
              <a:buNone/>
            </a:pPr>
            <a:r>
              <a:rPr lang="pt-BR" sz="2000" dirty="0"/>
              <a:t>F. GESTÃO SOCIOAMBIENTAL </a:t>
            </a:r>
          </a:p>
          <a:p>
            <a:pPr marL="358775" indent="0">
              <a:buNone/>
            </a:pPr>
            <a:r>
              <a:rPr lang="pt-BR" sz="2000" dirty="0"/>
              <a:t>G. GESTÃO DA INFORMATIZAÇÃO E CONTROLE DE DADOS </a:t>
            </a:r>
          </a:p>
          <a:p>
            <a:pPr marL="358775" indent="0">
              <a:buNone/>
            </a:pPr>
            <a:r>
              <a:rPr lang="pt-BR" sz="2000" dirty="0"/>
              <a:t>H. GESTÃO DA INOVAÇÃO 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/>
              <a:t>O SGQ independe do tamanho do cartório e/ou número de colaboradores, depende do comprometimento de todos e foco na satisfação dos clientes.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b="1" dirty="0" smtClean="0"/>
              <a:t>Planejamento </a:t>
            </a:r>
            <a:r>
              <a:rPr lang="pt-BR" sz="2000" b="1" dirty="0"/>
              <a:t>Estratégico </a:t>
            </a:r>
            <a:r>
              <a:rPr lang="pt-BR" sz="2000" dirty="0"/>
              <a:t>representa uma postura cuja essência é organizar, de maneira disciplinada, as maiores tarefas da empresa e encaminhá-las para manter uma eficiência operacional nos seus negócios e guiar a organização para um futuro melhor e inovador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577446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Planejamento Estratégico – Passos:</a:t>
            </a:r>
          </a:p>
          <a:p>
            <a:pPr marL="0" indent="0">
              <a:buNone/>
            </a:pPr>
            <a:r>
              <a:rPr lang="pt-BR" sz="2000" dirty="0" smtClean="0"/>
              <a:t>1</a:t>
            </a:r>
            <a:r>
              <a:rPr lang="pt-BR" sz="2000" dirty="0"/>
              <a:t>. Elaborar e analisar a situação: Fortalezas e Oportunidades, Fraquezas e </a:t>
            </a:r>
            <a:r>
              <a:rPr lang="pt-BR" sz="2000" dirty="0" smtClean="0"/>
              <a:t>Ameaças</a:t>
            </a:r>
            <a:r>
              <a:rPr lang="pt-BR" sz="2000" dirty="0"/>
              <a:t>.</a:t>
            </a:r>
          </a:p>
          <a:p>
            <a:r>
              <a:rPr lang="pt-BR" sz="2000" u="sng" dirty="0"/>
              <a:t>Fatores Internos</a:t>
            </a:r>
            <a:r>
              <a:rPr lang="pt-BR" sz="2000" dirty="0"/>
              <a:t>: </a:t>
            </a:r>
          </a:p>
          <a:p>
            <a:pPr marL="0" lvl="0" indent="0">
              <a:buNone/>
            </a:pPr>
            <a:r>
              <a:rPr lang="pt-BR" sz="2000" i="1" dirty="0" smtClean="0"/>
              <a:t>- Pontos </a:t>
            </a:r>
            <a:r>
              <a:rPr lang="pt-BR" sz="2000" i="1" dirty="0"/>
              <a:t>Fortes/Fortaleza</a:t>
            </a:r>
            <a:r>
              <a:rPr lang="pt-BR" sz="2000" dirty="0"/>
              <a:t>: Vantagens internas da </a:t>
            </a:r>
            <a:r>
              <a:rPr lang="pt-BR" sz="2000" dirty="0" smtClean="0"/>
              <a:t>organização.</a:t>
            </a:r>
            <a:endParaRPr lang="pt-BR" sz="2000" dirty="0"/>
          </a:p>
          <a:p>
            <a:pPr marL="0" lvl="0" indent="0">
              <a:buNone/>
            </a:pPr>
            <a:r>
              <a:rPr lang="pt-BR" sz="2000" i="1" dirty="0" smtClean="0"/>
              <a:t>- Pontos </a:t>
            </a:r>
            <a:r>
              <a:rPr lang="pt-BR" sz="2000" i="1" dirty="0"/>
              <a:t>Fracos/Fraquezas</a:t>
            </a:r>
            <a:r>
              <a:rPr lang="pt-BR" sz="2000" dirty="0"/>
              <a:t>: Desvantagens internas da </a:t>
            </a:r>
            <a:r>
              <a:rPr lang="pt-BR" sz="2000" dirty="0" smtClean="0"/>
              <a:t>organização.</a:t>
            </a:r>
            <a:endParaRPr lang="pt-BR" sz="2000" dirty="0"/>
          </a:p>
          <a:p>
            <a:r>
              <a:rPr lang="pt-BR" sz="2000" u="sng" dirty="0"/>
              <a:t>Fatores Externos</a:t>
            </a:r>
            <a:r>
              <a:rPr lang="pt-BR" sz="2000" dirty="0"/>
              <a:t>:</a:t>
            </a:r>
          </a:p>
          <a:p>
            <a:pPr marL="0" lvl="0" indent="0">
              <a:buNone/>
            </a:pPr>
            <a:r>
              <a:rPr lang="pt-BR" sz="2000" i="1" dirty="0" smtClean="0"/>
              <a:t>- Oportunidades</a:t>
            </a:r>
            <a:r>
              <a:rPr lang="pt-BR" sz="2000" i="1" dirty="0"/>
              <a:t>:</a:t>
            </a:r>
            <a:r>
              <a:rPr lang="pt-BR" sz="2000" dirty="0"/>
              <a:t> Aspectos positivos do ambiente que envolve a organização com potencial de trazer-lhe </a:t>
            </a:r>
            <a:r>
              <a:rPr lang="pt-BR" sz="2000" dirty="0" smtClean="0"/>
              <a:t>vantagens.</a:t>
            </a:r>
            <a:endParaRPr lang="pt-BR" sz="2000" dirty="0"/>
          </a:p>
          <a:p>
            <a:pPr marL="0" lvl="0" indent="0">
              <a:buNone/>
            </a:pPr>
            <a:r>
              <a:rPr lang="pt-BR" sz="2000" i="1" dirty="0" smtClean="0"/>
              <a:t>- Ameaças</a:t>
            </a:r>
            <a:r>
              <a:rPr lang="pt-BR" sz="2000" i="1" dirty="0"/>
              <a:t>:</a:t>
            </a:r>
            <a:r>
              <a:rPr lang="pt-BR" sz="2000" dirty="0"/>
              <a:t> Aspectos negativos do ambiente que envolve a organização com potencial para comprometer as vantagens que ela </a:t>
            </a:r>
            <a:r>
              <a:rPr lang="pt-BR" sz="2000" dirty="0" smtClean="0"/>
              <a:t>possui.</a:t>
            </a: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Planejamento Estratégico – Passos: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2. Definir e revisar a Missão, Visão e Valores;</a:t>
            </a:r>
          </a:p>
          <a:p>
            <a:pPr marL="82296" indent="0">
              <a:buNone/>
            </a:pPr>
            <a:r>
              <a:rPr lang="pt-BR" sz="2000" b="1" dirty="0" smtClean="0"/>
              <a:t>Missão</a:t>
            </a:r>
            <a:endParaRPr lang="pt-BR" sz="2000" dirty="0" smtClean="0"/>
          </a:p>
          <a:p>
            <a:pPr lvl="0"/>
            <a:r>
              <a:rPr lang="pt-BR" sz="2000" dirty="0" smtClean="0"/>
              <a:t>É </a:t>
            </a:r>
            <a:r>
              <a:rPr lang="pt-BR" sz="2000" dirty="0"/>
              <a:t>a razão de ser e de existir da </a:t>
            </a:r>
            <a:r>
              <a:rPr lang="pt-BR" sz="2000" dirty="0" smtClean="0"/>
              <a:t>organização;</a:t>
            </a:r>
            <a:endParaRPr lang="pt-BR" sz="2000" dirty="0"/>
          </a:p>
          <a:p>
            <a:pPr lvl="0"/>
            <a:r>
              <a:rPr lang="pt-BR" sz="2000" dirty="0"/>
              <a:t>É o conceito da </a:t>
            </a:r>
            <a:r>
              <a:rPr lang="pt-BR" sz="2000" dirty="0" smtClean="0"/>
              <a:t>organização;</a:t>
            </a:r>
            <a:endParaRPr lang="pt-BR" sz="2000" dirty="0"/>
          </a:p>
          <a:p>
            <a:pPr lvl="0"/>
            <a:r>
              <a:rPr lang="pt-BR" sz="2000" dirty="0"/>
              <a:t>É a natureza de seu </a:t>
            </a:r>
            <a:r>
              <a:rPr lang="pt-BR" sz="2000" dirty="0" smtClean="0"/>
              <a:t>negócio; e</a:t>
            </a:r>
            <a:endParaRPr lang="pt-BR" sz="2000" dirty="0"/>
          </a:p>
          <a:p>
            <a:pPr lvl="0"/>
            <a:r>
              <a:rPr lang="pt-BR" sz="2000" dirty="0" smtClean="0"/>
              <a:t>É </a:t>
            </a:r>
            <a:r>
              <a:rPr lang="pt-BR" sz="2000" dirty="0"/>
              <a:t>marco para todas as </a:t>
            </a:r>
            <a:r>
              <a:rPr lang="pt-BR" sz="2000" dirty="0" smtClean="0"/>
              <a:t>decisões.</a:t>
            </a: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r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213283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</a:rPr>
              <a:t>Sistema de Gestão da Qualidade (SGQ) em Cartórios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2144219" cy="14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Planejamento Estratégico – Passos: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2. Definir e revisar a Missão, Visão e Valores;</a:t>
            </a:r>
          </a:p>
          <a:p>
            <a:pPr marL="82296" indent="0">
              <a:buNone/>
            </a:pPr>
            <a:r>
              <a:rPr lang="pt-BR" sz="2000" b="1" dirty="0"/>
              <a:t>Visão</a:t>
            </a:r>
          </a:p>
          <a:p>
            <a:pPr lvl="0"/>
            <a:r>
              <a:rPr lang="pt-BR" sz="2000" dirty="0" smtClean="0"/>
              <a:t>Deve </a:t>
            </a:r>
            <a:r>
              <a:rPr lang="pt-BR" sz="2000" dirty="0"/>
              <a:t>ser breve, </a:t>
            </a:r>
            <a:r>
              <a:rPr lang="pt-BR" sz="2000" dirty="0" smtClean="0"/>
              <a:t>parágrafo curto;</a:t>
            </a:r>
            <a:endParaRPr lang="pt-BR" sz="2000" dirty="0"/>
          </a:p>
          <a:p>
            <a:pPr lvl="0"/>
            <a:r>
              <a:rPr lang="pt-BR" sz="2000" dirty="0"/>
              <a:t>Deve ser fácil de </a:t>
            </a:r>
            <a:r>
              <a:rPr lang="pt-BR" sz="2000" dirty="0" smtClean="0"/>
              <a:t>gravar, entender e recordar;</a:t>
            </a:r>
            <a:endParaRPr lang="pt-BR" sz="2000" dirty="0"/>
          </a:p>
          <a:p>
            <a:pPr lvl="0"/>
            <a:r>
              <a:rPr lang="pt-BR" sz="2000" dirty="0"/>
              <a:t>Ponto de consenso para todos os </a:t>
            </a:r>
            <a:r>
              <a:rPr lang="pt-BR" sz="2000" dirty="0" smtClean="0"/>
              <a:t>envolvidos;</a:t>
            </a:r>
            <a:endParaRPr lang="pt-BR" sz="2000" dirty="0"/>
          </a:p>
          <a:p>
            <a:pPr lvl="0"/>
            <a:r>
              <a:rPr lang="pt-BR" sz="2000" dirty="0"/>
              <a:t>Deve mostrar a essência, onde a </a:t>
            </a:r>
            <a:r>
              <a:rPr lang="pt-BR" sz="2000" dirty="0" smtClean="0"/>
              <a:t>organização </a:t>
            </a:r>
            <a:r>
              <a:rPr lang="pt-BR" sz="2000" dirty="0"/>
              <a:t>quer </a:t>
            </a:r>
            <a:r>
              <a:rPr lang="pt-BR" sz="2000" dirty="0" smtClean="0"/>
              <a:t>chegar; e</a:t>
            </a:r>
            <a:endParaRPr lang="pt-BR" sz="2000" dirty="0"/>
          </a:p>
          <a:p>
            <a:pPr lvl="0"/>
            <a:r>
              <a:rPr lang="pt-BR" sz="2000" dirty="0"/>
              <a:t>Permite flexibilidade e criatividade em sua </a:t>
            </a:r>
            <a:r>
              <a:rPr lang="pt-BR" sz="2000" dirty="0" smtClean="0"/>
              <a:t>execução.</a:t>
            </a:r>
            <a:endParaRPr lang="pt-BR" sz="2000" dirty="0"/>
          </a:p>
          <a:p>
            <a:pPr marL="82296" indent="0">
              <a:buNone/>
            </a:pPr>
            <a:r>
              <a:rPr lang="pt-BR" sz="2000" dirty="0"/>
              <a:t> </a:t>
            </a:r>
          </a:p>
          <a:p>
            <a:pPr marL="82296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r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Planejamento Estratégico – Passos: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2. Definir e revisar a Missão, Visão e Valores;</a:t>
            </a:r>
          </a:p>
          <a:p>
            <a:pPr marL="82296" indent="0">
              <a:buNone/>
            </a:pPr>
            <a:r>
              <a:rPr lang="pt-BR" sz="2000" b="1" dirty="0" smtClean="0"/>
              <a:t>Valores</a:t>
            </a:r>
            <a:endParaRPr lang="pt-BR" sz="2000" b="1" dirty="0"/>
          </a:p>
          <a:p>
            <a:pPr lvl="0"/>
            <a:r>
              <a:rPr lang="pt-BR" sz="2000" dirty="0" smtClean="0"/>
              <a:t>São </a:t>
            </a:r>
            <a:r>
              <a:rPr lang="pt-BR" sz="2000" dirty="0"/>
              <a:t>ideais fundamentais em torno das quais a organização foi </a:t>
            </a:r>
            <a:r>
              <a:rPr lang="pt-BR" sz="2000" dirty="0" smtClean="0"/>
              <a:t>construída e trabalha;</a:t>
            </a:r>
            <a:endParaRPr lang="pt-BR" sz="2000" dirty="0"/>
          </a:p>
          <a:p>
            <a:pPr lvl="0"/>
            <a:r>
              <a:rPr lang="pt-BR" sz="2000" dirty="0"/>
              <a:t>Representam as convicções dominantes, as crenças básicas, aquilo em que pessoas da organização </a:t>
            </a:r>
            <a:r>
              <a:rPr lang="pt-BR" sz="2000" dirty="0" smtClean="0"/>
              <a:t>acreditam; e</a:t>
            </a:r>
            <a:endParaRPr lang="pt-BR" sz="2000" dirty="0"/>
          </a:p>
          <a:p>
            <a:pPr lvl="0"/>
            <a:r>
              <a:rPr lang="pt-BR" sz="2000" dirty="0" smtClean="0"/>
              <a:t>Sinalizam </a:t>
            </a:r>
            <a:r>
              <a:rPr lang="pt-BR" sz="2000" dirty="0"/>
              <a:t>o que se persegue em termos de padrão de comportamento de toda a equipe na busca da excelência.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 algn="r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Iniciando o SGQ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/>
              <a:t>Planejamento Estratégico – Passos: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3. Definir e analisar os objetivos estratégicos;</a:t>
            </a:r>
          </a:p>
          <a:p>
            <a:pPr marL="0" indent="0">
              <a:buNone/>
            </a:pPr>
            <a:r>
              <a:rPr lang="pt-BR" sz="2000" dirty="0" smtClean="0"/>
              <a:t>4. Definir os planos de ação para alcançá-los (5w1h);</a:t>
            </a:r>
          </a:p>
          <a:p>
            <a:pPr marL="0" indent="0">
              <a:buNone/>
            </a:pPr>
            <a:r>
              <a:rPr lang="pt-BR" sz="2000" dirty="0" smtClean="0"/>
              <a:t>5. Definir as ações que deverão ser realizadas;</a:t>
            </a:r>
          </a:p>
          <a:p>
            <a:pPr marL="0" indent="0">
              <a:buNone/>
            </a:pPr>
            <a:r>
              <a:rPr lang="pt-BR" sz="2000" dirty="0" smtClean="0"/>
              <a:t>6. Estabelecer indicadores de desempenho para acompanhar e verificar o alcance dos objetivos traçados;</a:t>
            </a:r>
          </a:p>
          <a:p>
            <a:pPr marL="0" indent="0">
              <a:buNone/>
            </a:pPr>
            <a:r>
              <a:rPr lang="pt-BR" sz="2000" dirty="0" smtClean="0"/>
              <a:t>7. Avaliar continuamente as ações e indicadores para gestão da melhoria contínua.</a:t>
            </a:r>
          </a:p>
          <a:p>
            <a:pPr marL="0" indent="0" algn="r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Macro Fluxo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23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48614"/>
              </p:ext>
            </p:extLst>
          </p:nvPr>
        </p:nvGraphicFramePr>
        <p:xfrm>
          <a:off x="304370" y="620688"/>
          <a:ext cx="6095668" cy="61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7810739" imgH="7894747" progId="Visio.Drawing.11">
                  <p:embed/>
                </p:oleObj>
              </mc:Choice>
              <mc:Fallback>
                <p:oleObj r:id="rId3" imgW="7810739" imgH="7894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70" y="620688"/>
                        <a:ext cx="6095668" cy="616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54" y="1556792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A. Gestão de clientes </a:t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Percepção dos clientes (levantamento, indicadores e sistematização).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- Canais de comunicação com os clientes.</a:t>
            </a:r>
            <a:endParaRPr lang="pt-BR" sz="1000" dirty="0" smtClean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lvl="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Canais de comunicação com os cliente </a:t>
            </a:r>
            <a:b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Comunicação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pessoal -  educação, a cordialidade e o respeito ao cliente.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Caixa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de sugestões e reclamações - questionários de satisfação também podem ser enviados e respondidos por correio eletrônico ou telefone. </a:t>
            </a: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- Correspondência personalizada - feita com base no cadastro de clientes existentes e utilizada em datas específicas, como aniversário, Natal...</a:t>
            </a: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- Pesquisa com clientes - entrevistas conduzidas com um grupo de clientes. </a:t>
            </a: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- Central de atendimento - canal de comunicação aberto com seus clientes.</a:t>
            </a: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Fale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Conosco - Via internet.</a:t>
            </a:r>
          </a:p>
          <a:p>
            <a:pPr marL="0" lv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Ouvidoria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- dependendo do porte da empresa, pode valer a pena implementar um serviço de ouvidoria. 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84048" y="1265366"/>
            <a:ext cx="8229600" cy="4896544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Canais de comunicação com os cliente </a:t>
            </a:r>
            <a:b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Esse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processo consiste em um mecanismo onde o cliente possa dar a sua opinião, crítica ou sugestão. </a:t>
            </a:r>
          </a:p>
          <a:p>
            <a:pPr marL="0" indent="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- 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ISO 9001:2008 no item 7.2.3 – Comunicação com o cliente, cobra da organização que tome providências eficazes para garantir a comunicação com o cliente. Dentre as comunicações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possíveis citamos: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mecanismo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para comunicar as informações do produto aos clientes. Essa informação pode ser um web site na internet com detalhes, inclusive técnicos e de aceitação, do produto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lvl="0"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Processo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para realimentação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cliente.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Um dos pontos chave para a satisfação do cliente é manter um eficiente canal de atendimento e tratamento 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eventuais reclamações.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interna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 comunicação interna é um fator estratégico para o sucesso das organizações, porque atua principalmente em três frentes: é fundamental para os resultados do negócio, é um fator </a:t>
            </a:r>
            <a:r>
              <a:rPr lang="pt-BR" sz="1800" dirty="0" err="1" smtClean="0">
                <a:solidFill>
                  <a:schemeClr val="accent1">
                    <a:lumMod val="50000"/>
                  </a:schemeClr>
                </a:solidFill>
              </a:rPr>
              <a:t>humanizador</a:t>
            </a:r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 das relações de trabalho e consolida a identidade da empresa junto aos seus públicos. </a:t>
            </a:r>
          </a:p>
          <a:p>
            <a:pPr algn="just"/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 comunicação de duas vias, que informa os funcionários deixando claro por que determinadas decisões são tomadas e, ao mesmo tempo, estimula os colaboradores a participar, ouvindo suas opiniões e contribuições, faz com que o público interno sinta-se co-responsável pelo sucesso da empresa. </a:t>
            </a:r>
          </a:p>
          <a:p>
            <a:pPr algn="just"/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É de extrema importância que todos os funcionários saibam quais são os objetivos da empresa, sua missão e valores. Desta forma, todos se sentem parte do empreendimento, dedicando-se mais e contribuindo com sugestões e críticas. </a:t>
            </a:r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interna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Embora não se possa justificar como algo exato, é sabido que o sucesso de uma empresa depende do comprometimento de seus funcionários. Programas de qualidade, por exemplo, tornam-se inviáveis se os colaboradores não “comprarem” a idéia. 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 envolver os funcionários com os objetivos da empresa, a comunicação é um fator fundamental. Para tanto, ela deve ser uma preocupação de todos e, principalmente, dos principais executivos. </a:t>
            </a:r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B. Sociedade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Relacionamento com as partes interessadas: parceiros, fornecedores, Poder Judiciário, Conselho Nacional de Justiça, Ministério Público e Poder Judiciário.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- Cartório e suas interações com a sociedade.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 de Gestão da Qualidade (SGQ) 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435608" y="1796752"/>
            <a:ext cx="7498080" cy="4800600"/>
          </a:xfrm>
        </p:spPr>
        <p:txBody>
          <a:bodyPr>
            <a:normAutofit/>
          </a:bodyPr>
          <a:lstStyle/>
          <a:p>
            <a:pPr fontAlgn="base"/>
            <a:r>
              <a:rPr lang="pt-BR" b="1" dirty="0" smtClean="0"/>
              <a:t>Qualidade;</a:t>
            </a:r>
          </a:p>
          <a:p>
            <a:pPr fontAlgn="base"/>
            <a:r>
              <a:rPr lang="pt-BR" b="1" dirty="0" smtClean="0"/>
              <a:t>PDCA;</a:t>
            </a:r>
          </a:p>
          <a:p>
            <a:pPr fontAlgn="base"/>
            <a:r>
              <a:rPr lang="pt-BR" b="1" dirty="0" smtClean="0"/>
              <a:t>Normas ISO 9001:2008;</a:t>
            </a:r>
          </a:p>
          <a:p>
            <a:pPr fontAlgn="base"/>
            <a:r>
              <a:rPr lang="pt-BR" b="1" dirty="0" smtClean="0"/>
              <a:t>Norma NBR 15.906:2010;</a:t>
            </a:r>
          </a:p>
          <a:p>
            <a:pPr fontAlgn="base"/>
            <a:r>
              <a:rPr lang="pt-BR" b="1" dirty="0" smtClean="0"/>
              <a:t>PQTA; </a:t>
            </a:r>
          </a:p>
          <a:p>
            <a:pPr fontAlgn="base"/>
            <a:r>
              <a:rPr lang="pt-BR" b="1" dirty="0" smtClean="0"/>
              <a:t>Iniciando o SGQ em cartórios; </a:t>
            </a:r>
          </a:p>
          <a:p>
            <a:pPr fontAlgn="base"/>
            <a:r>
              <a:rPr lang="pt-BR" b="1" dirty="0" smtClean="0"/>
              <a:t>Ações em cartórios; e</a:t>
            </a:r>
          </a:p>
          <a:p>
            <a:pPr fontAlgn="base"/>
            <a:r>
              <a:rPr lang="pt-BR" b="1" dirty="0" smtClean="0"/>
              <a:t>Processo de certificação.</a:t>
            </a:r>
          </a:p>
          <a:p>
            <a:pPr fontAlgn="base"/>
            <a:endParaRPr lang="pt-BR" b="1" dirty="0" smtClean="0"/>
          </a:p>
          <a:p>
            <a:pPr fontAlgn="base"/>
            <a:endParaRPr lang="pt-BR" b="1" dirty="0" smtClean="0"/>
          </a:p>
          <a:p>
            <a:pPr fontAlgn="base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com a sociedade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85117" y="141277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Regularização fundiária;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Incentivo a leitura, teatro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Cartório e escola;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Oficinas junto a comunidade;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Dia cidadão;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Caminhadas;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Limpeza de praias, rios etc.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Semana da saúde;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Casamento coletivo;</a:t>
            </a:r>
          </a:p>
          <a:p>
            <a:pPr algn="just"/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Ações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cartórios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. Gestão de Pessoas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Desenvolvimento dos profissionais.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- Capacitação e treinamento.</a:t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- Incentivos ao conhecimento.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Capacitação e treinamento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Identificação das necessidades de educação e capacitação das pessoas.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 identificação das necessidades de treinamento leva em conta: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 Direcionamento Estratégico Corporativo,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 perfil profissional desejado,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 necessidade de formação de mão-de-obra com conhecimentos específicos em áreas de interesse para os clientes,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 atualização tecnológica,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As necessidades específicas das áreas essenciais ao aperfeiçoamento de seus processos, produtos e serviços.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Incentivo ao conhecimento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586008" y="1268760"/>
            <a:ext cx="8229600" cy="4525963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Tomemos algumas práticas de Incentivo ao conhecimento/qualificação em organizações e serventias. </a:t>
            </a:r>
          </a:p>
          <a:p>
            <a:pPr marL="82296" indent="0" algn="just"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Incentivo na forma de valor percentual acrescido ao salário-base do colaborador que concluir cursos de Educação Formal que excedam a escolaridade mínima exigida para o exercício do cargo de que é titular.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Nesse caso, a política da serventia deve prever critérios de acesso a bolsas de estudos e participações em congressos, feiras, como forma de incentivo à qualificação e desenvolvimento profissional (motivação/desempenho).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 a concessão do Incentivo à Qualificação, poderão ser utilizados títulos de educação formal (reconhecidos pelo MEC ou de Associações da Classe) obtidos em data anterior ao ingresso do colaborador na serventia.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Incentivo ao conhecimento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Para a empresa que estabeleceu a progressão por mérito, deve-se incluir a progressão por capacitação e o incentivo, remunerado, de qualificação por formação escolar.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A carreira não é um caminho rígido, há uma seqüência de posições e de trabalhos diferenciados, realizados pelo colaborador, que podem ser executados individualmente ou coletivamente com o grupo. 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Hoje, a tendência é partilhar as informações por meio daquele que divide o conhecimento que possui, com os pares, por intermédio de uma rede de interações, construindo a memória organizacional. 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treinamento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Programa de Aprimoramento Profissional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Deve abordar aspectos técnicos e comportamentais, com ações formais e não formais que venham contribuir para o aprimoramento dos conhecimentos, habilidades e atitudes do colaborador no seu desempenho funcional.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Atende a todos os segmentos desde gestores a executores operacionais. Sua demanda decorre: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Das necessidades apontadas pelas áreas;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Das indicações pelo colaborador ou sua chefia, (via avaliação de desempenho, por exemplo)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Por exigência legal do Plano de Carreira;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Por demanda espontânea. 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treinamento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84048" y="1268760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b="1" u="sng" dirty="0" smtClean="0">
                <a:solidFill>
                  <a:schemeClr val="accent1">
                    <a:lumMod val="50000"/>
                  </a:schemeClr>
                </a:solidFill>
              </a:rPr>
              <a:t>Elaborando um Programa de Treinamento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Para definirmos com exatidão o que faremos no treinamento, será fundamental identificarmos os seguintes pontos: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</a:rPr>
              <a:t>Público-alvo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Objetivos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Definição dos temas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Metodologia – 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Sala de aula,  internet,...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Processos e técnicas - 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Conferências ou palestras; Estudos de caso; Dramatizações; Dinâmica de grupo; Jogos de empresas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Recursos mais conhecidos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 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Vídeo aula; Gravador/Aparelho de som; Cartazes; Retroprojetor/Transparência; Apostilas; Quadro negro;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pt-BR" sz="2000" i="1" dirty="0" err="1" smtClean="0">
                <a:solidFill>
                  <a:schemeClr val="accent1">
                    <a:lumMod val="50000"/>
                  </a:schemeClr>
                </a:solidFill>
              </a:rPr>
              <a:t>Flip-chart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pt-BR" sz="2000" i="1" dirty="0" smtClean="0">
                <a:solidFill>
                  <a:schemeClr val="accent1">
                    <a:lumMod val="50000"/>
                  </a:schemeClr>
                </a:solidFill>
              </a:rPr>
              <a:t>Computador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Plano de aula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7" y="5390318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de pessoas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Na Gestão de Pessoas de uma organização são tratados: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Análise e descrição de cargos;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Planejamento e administração de cargos e salários;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Recrutamento, seleção e admissão;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Orientação e integração de novos colaboradores;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Criação de incentivos e benefícios;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Avaliação de desempenho;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Comunicação aos colaboradores;</a:t>
            </a:r>
          </a:p>
          <a:p>
            <a:pPr lvl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Treinamento e desenvolvimento.</a:t>
            </a:r>
          </a:p>
          <a:p>
            <a:endParaRPr lang="pt-BR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Internos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84048" y="1268760"/>
            <a:ext cx="8229600" cy="4525963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Entre os problemas internos que promovem rotatividade de colaboradores, podemos citar: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Ambiente hostil - Para uma pessoa produzir bem, é preciso que ela se sinta segura e acolhida dentro de seu ambiente de trabalho. Estar em um local em que ela se sinta acuada, reprimida e humilhada fará com que, além de diminuir sua produtividade, ela saia da empresa.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Baixa remuneração e falta de benefícios - O principal motivo pelo qual as pessoas têm empregos é justamente para pagarem suas contas e manterem um estilo de vida confortável. Ao receberem menos do que elas precisam, com certeza irão procurar por lugares que lhe ofereçam uma renda maior e mais justa, de acordo com suas funções. A falta de investimento em benefícios básicos também faz com que os funcionários busquem por outras empresas que ofereçam condições melhores.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 Internos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Liderança ruim – A função de um líder é manter sua equipe motivada e a ajudar a atingir seu potencial. Estar em um lugar onde a liderança é falha pode desmotivar os funcionários. Não adianta ser </a:t>
            </a:r>
            <a:r>
              <a:rPr lang="pt-BR" sz="2000" i="1" dirty="0" err="1" smtClean="0">
                <a:solidFill>
                  <a:schemeClr val="accent1">
                    <a:lumMod val="50000"/>
                  </a:schemeClr>
                </a:solidFill>
              </a:rPr>
              <a:t>expert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em negócios se não há uma administração adequada de pessoas. 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Falta de plano de carreira - Ao entrar em uma empresa, as pessoas procuram um lugar que proporcione crescimento conforme elas progridam com suas tarefas. A falta de perspectiva na organização causa desmotivação e fará com que o colaborador não se sinta valorizado e procure por um lugar que proporcione um plano de carreira eficaz.</a:t>
            </a: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Rotina - Executar a mesma função todos os dias faz com que a rotina de trabalho se torne maçante e improdutiva. Não ter crescimento, variedade de trabalho e aprendizado influencia na alta rotatividade de funcionários.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pt-BR" sz="2000" b="1" dirty="0" smtClean="0"/>
              <a:t>Qualidade </a:t>
            </a:r>
            <a:r>
              <a:rPr lang="pt-BR" sz="2000" b="1" dirty="0"/>
              <a:t>Total</a:t>
            </a:r>
            <a:r>
              <a:rPr lang="pt-BR" sz="2000" dirty="0"/>
              <a:t> é uma técnica de administração multidisciplinar formada por um conjunto de Programas, Ferramentas e Métodos, aplicados no controle do processo de produção das empresas, para obter bens e serviços pelo menor custo e melhor qualidade, objetivando atender as exigências e a satisfação dos clientes</a:t>
            </a:r>
            <a:r>
              <a:rPr lang="pt-BR" sz="2000" dirty="0" smtClean="0"/>
              <a:t>.</a:t>
            </a:r>
          </a:p>
          <a:p>
            <a:pPr marL="0" indent="0">
              <a:buNone/>
            </a:pPr>
            <a:endParaRPr lang="pt-BR" sz="2000" dirty="0" smtClean="0"/>
          </a:p>
          <a:p>
            <a:pPr marL="354013" fontAlgn="base"/>
            <a:r>
              <a:rPr lang="pt-BR" sz="2000" b="1" dirty="0"/>
              <a:t>Qualidade </a:t>
            </a:r>
            <a:r>
              <a:rPr lang="pt-BR" sz="2000" b="1" dirty="0" smtClean="0"/>
              <a:t>Total - um </a:t>
            </a:r>
            <a:r>
              <a:rPr lang="pt-BR" sz="2000" b="1" dirty="0"/>
              <a:t>novo modelo de gestão</a:t>
            </a:r>
            <a:endParaRPr lang="pt-BR" sz="2000" dirty="0"/>
          </a:p>
          <a:p>
            <a:pPr marL="354013" lvl="1" indent="4763" fontAlgn="base">
              <a:buNone/>
            </a:pPr>
            <a:r>
              <a:rPr lang="pt-BR" sz="2000" dirty="0"/>
              <a:t>O significado de qualidade tem mudado </a:t>
            </a:r>
            <a:r>
              <a:rPr lang="pt-BR" sz="2000" dirty="0" smtClean="0"/>
              <a:t>nos </a:t>
            </a:r>
            <a:r>
              <a:rPr lang="pt-BR" sz="2000" dirty="0"/>
              <a:t>últimos anos, principalmente incorporando elementos do </a:t>
            </a:r>
            <a:r>
              <a:rPr lang="pt-BR" sz="2000" dirty="0" smtClean="0"/>
              <a:t>cliente, governo, comunidade</a:t>
            </a:r>
            <a:r>
              <a:rPr lang="pt-BR" sz="2000" dirty="0"/>
              <a:t>, os fornecedores, os acionistas, e os </a:t>
            </a:r>
            <a:r>
              <a:rPr lang="pt-BR" sz="2000" dirty="0" smtClean="0"/>
              <a:t>colaboradores.</a:t>
            </a:r>
            <a:endParaRPr lang="pt-BR" sz="20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sociais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84048" y="134076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Os benefícios sociais são vantagens e facilidades oferecidas pelas empresas aos seus funcionários, funcionando como uma remuneração indireta em que parte do salário é convertida em serviços importantes de assistência ao trabalhador.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De acordo com a legislação trabalhista brasileira, os benefícios sociais são classificados como legais — quando obrigatórios — e espontâneos (quando a empresa decide, por vontade própria, oferecer determinados serviços e vantagens aos seus profissionais).</a:t>
            </a: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sociais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41277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Entre os benefícios mais comuns, podemos destacar: Planos de assistência médica, assistência odontológica, vale-alimentação, vale-transporte, bolsa de estudos, previdência privada e seguro viagem.  Estes tipos de financiamento podem ser concedidos de modo integral, sendo totalmente custeados pela empresa, ou apenas parcialmente — quando o empregado paga parte dele.</a:t>
            </a:r>
          </a:p>
          <a:p>
            <a:pPr algn="just"/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Estes benefícios colaboram diretamente para a satisfação e o </a:t>
            </a:r>
            <a:r>
              <a:rPr lang="pt-BR" sz="2200" u="sng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aumento da produtividade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 dos colaboradores, que se sentem amparados pela empresa, além de mais seguros e atraídos pelo pacote de conveniências. Em geral, organizações que oferecem benefícios são consideradas melhores para trabalhar e, nestes locais, o </a:t>
            </a:r>
            <a:r>
              <a:rPr lang="pt-BR" sz="2200" i="1" dirty="0" err="1" smtClean="0">
                <a:solidFill>
                  <a:schemeClr val="accent1">
                    <a:lumMod val="50000"/>
                  </a:schemeClr>
                </a:solidFill>
              </a:rPr>
              <a:t>turnover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 é bastante baixo.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certificação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 Benefícios </a:t>
            </a:r>
            <a:r>
              <a:rPr lang="pt-BR" sz="2000" b="1" dirty="0"/>
              <a:t>na implementação e certificação</a:t>
            </a:r>
            <a:r>
              <a:rPr lang="pt-BR" sz="2000" b="1" dirty="0" smtClean="0"/>
              <a:t>:</a:t>
            </a:r>
          </a:p>
          <a:p>
            <a:pPr marL="0" indent="0">
              <a:buNone/>
            </a:pPr>
            <a:endParaRPr lang="pt-BR" sz="2000" b="1" dirty="0"/>
          </a:p>
          <a:p>
            <a:r>
              <a:rPr lang="pt-BR" sz="2000" dirty="0"/>
              <a:t>Melhoria da qualidade do atendimento ao público e orientação para a melhoria contínua da satisfação dos clientes;</a:t>
            </a:r>
          </a:p>
          <a:p>
            <a:r>
              <a:rPr lang="pt-BR" sz="2000" dirty="0"/>
              <a:t>Consolidação da imagem que as organizações conquistam junto à sua comunidade;</a:t>
            </a:r>
          </a:p>
          <a:p>
            <a:r>
              <a:rPr lang="pt-BR" sz="2000" dirty="0"/>
              <a:t>Alinhamento da norma com outros referenciais de sistemas de gestão potenciais a integração desta certificação com outras que organização já possua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Redução de custos; e</a:t>
            </a:r>
            <a:endParaRPr lang="pt-BR" sz="2000" dirty="0"/>
          </a:p>
          <a:p>
            <a:r>
              <a:rPr lang="pt-BR" sz="2000" dirty="0"/>
              <a:t>Permite diferenciação num mercado competitivo.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b="1" dirty="0" smtClean="0"/>
              <a:t>Passos da Certificação: FASE </a:t>
            </a:r>
            <a:r>
              <a:rPr lang="pt-BR" sz="2000" b="1" dirty="0"/>
              <a:t>01 e FASE </a:t>
            </a:r>
            <a:r>
              <a:rPr lang="pt-BR" sz="2000" b="1" dirty="0" smtClean="0"/>
              <a:t>02</a:t>
            </a:r>
            <a:endParaRPr lang="pt-BR" sz="2000" b="1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você quer?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Responda sinceramente: </a:t>
            </a:r>
          </a:p>
          <a:p>
            <a:pPr algn="just"/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Que tipo de empreendimento você tem?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Para quê serve o seu cartório?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Qual é o seu objetivo com ele?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Você sabe quem são seus clientes? </a:t>
            </a:r>
          </a:p>
          <a:p>
            <a:pPr lvl="0" algn="just"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Qual é o público-potencial que pode usar os serviços que você presta?</a:t>
            </a:r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Sempre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Tenha como meta divulgar ao público, que seu trabalho não cria, mas resolve problemas, traz segurança, sem causar transtornos ou aborrecimentos. 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Treine sempre seus funcionários. Faça com que aproveitem todas as oportunidades de esclarecer em detalhes o valor do registro de documentos.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Prestar um bom serviço inclui também a transparência de manter o cliente esclarecido. </a:t>
            </a:r>
          </a:p>
          <a:p>
            <a:pPr algn="just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É preciso um comprometimento com a comunidade, exercendo a Responsabilidade Social.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Autofit/>
          </a:bodyPr>
          <a:lstStyle/>
          <a:p>
            <a:pPr algn="just"/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403648" y="2060848"/>
            <a:ext cx="5985912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“Não se gerencia o que não se mede, não se mede o que não se define, não se define o que não se entende, não há sucesso no que não se gerencia” (Edwards Deming).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596593" y="1484784"/>
            <a:ext cx="8229600" cy="452596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pt-BR" sz="2400" b="1" dirty="0" smtClean="0"/>
              <a:t>Glossário</a:t>
            </a:r>
          </a:p>
          <a:p>
            <a:pPr marL="0" indent="0" algn="ctr" fontAlgn="base">
              <a:buNone/>
            </a:pPr>
            <a:endParaRPr lang="pt-BR" sz="2400" b="1" dirty="0" smtClean="0"/>
          </a:p>
          <a:p>
            <a:pPr fontAlgn="base"/>
            <a:r>
              <a:rPr lang="pt-BR" sz="1800" b="1" i="1" dirty="0" smtClean="0"/>
              <a:t>CLIENTE</a:t>
            </a:r>
            <a:r>
              <a:rPr lang="pt-BR" sz="1800" dirty="0"/>
              <a:t> – Qualquer entidade, pessoa, órgão ou outro processo que recebe, é usuário/consumidor ou se beneficia dos resultados (produto, serviço ou informação) do processo em questão</a:t>
            </a:r>
            <a:r>
              <a:rPr lang="pt-BR" sz="1800" dirty="0" smtClean="0"/>
              <a:t>.</a:t>
            </a:r>
          </a:p>
          <a:p>
            <a:pPr marL="0" indent="0" fontAlgn="base">
              <a:buNone/>
            </a:pPr>
            <a:endParaRPr lang="pt-BR" sz="1800" dirty="0"/>
          </a:p>
          <a:p>
            <a:pPr fontAlgn="base"/>
            <a:r>
              <a:rPr lang="pt-BR" sz="1800" b="1" i="1" dirty="0" smtClean="0"/>
              <a:t>PROCESSO</a:t>
            </a:r>
            <a:r>
              <a:rPr lang="pt-BR" sz="1800" dirty="0"/>
              <a:t> – Conjunto de atividades pré-determinadas feitas para gerar produtos/serviços que atendam as necessidades dos clientes/usuários. </a:t>
            </a:r>
            <a:endParaRPr lang="pt-BR" sz="1800" dirty="0" smtClean="0"/>
          </a:p>
          <a:p>
            <a:pPr marL="0" indent="0" fontAlgn="base">
              <a:buNone/>
            </a:pPr>
            <a:endParaRPr lang="pt-BR" sz="1800" dirty="0"/>
          </a:p>
          <a:p>
            <a:pPr fontAlgn="base"/>
            <a:r>
              <a:rPr lang="pt-BR" sz="1800" b="1" i="1" dirty="0" smtClean="0"/>
              <a:t>FORNECEDOR</a:t>
            </a:r>
            <a:r>
              <a:rPr lang="pt-BR" sz="1800" b="1" i="1" dirty="0"/>
              <a:t> </a:t>
            </a:r>
            <a:r>
              <a:rPr lang="pt-BR" sz="1800" dirty="0"/>
              <a:t>- Entidade, pessoa ou setor que fornece insumos (produto, serviço, ou informação) ao processo em questão</a:t>
            </a:r>
            <a:r>
              <a:rPr lang="pt-BR" sz="1800" dirty="0" smtClean="0"/>
              <a:t>. Também os fornecedores podem ser externos ou internos.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340768"/>
            <a:ext cx="8229600" cy="4525963"/>
          </a:xfrm>
        </p:spPr>
        <p:txBody>
          <a:bodyPr>
            <a:noAutofit/>
          </a:bodyPr>
          <a:lstStyle/>
          <a:p>
            <a:r>
              <a:rPr lang="pt-BR" sz="1800" b="1" i="1" dirty="0" smtClean="0"/>
              <a:t>PRODUTO </a:t>
            </a:r>
            <a:r>
              <a:rPr lang="pt-BR" sz="1800" dirty="0" smtClean="0"/>
              <a:t>- Parte que cabe a alguém fazer de um serviço ou da confecção de um bem, o qual após o seu término terá continuação com a próxima pessoa no processo de trabalho.</a:t>
            </a:r>
          </a:p>
          <a:p>
            <a:endParaRPr lang="pt-BR" sz="1800" dirty="0" smtClean="0"/>
          </a:p>
          <a:p>
            <a:r>
              <a:rPr lang="pt-BR" sz="1800" b="1" i="1" dirty="0" smtClean="0"/>
              <a:t>TIME DA QUALIDADE</a:t>
            </a:r>
            <a:r>
              <a:rPr lang="pt-BR" sz="1800" dirty="0" smtClean="0"/>
              <a:t> – Equipe de poucas pessoas (geralmente formada por um representante de cada setor da empresa) encarregada de dar apoio à implantação, execução e continuidade do Programa de Qualidade Total.</a:t>
            </a:r>
          </a:p>
          <a:p>
            <a:endParaRPr lang="pt-BR" sz="1800" dirty="0" smtClean="0"/>
          </a:p>
          <a:p>
            <a:r>
              <a:rPr lang="pt-BR" sz="1800" b="1" i="1" dirty="0" smtClean="0"/>
              <a:t>“HUMANWARE”</a:t>
            </a:r>
            <a:r>
              <a:rPr lang="pt-BR" sz="1800" dirty="0" smtClean="0"/>
              <a:t> – Valorização do ser humano através do seu constante desenvolvimento e crescimento pessoal. </a:t>
            </a:r>
            <a:r>
              <a:rPr lang="pt-BR" sz="1800" dirty="0" err="1" smtClean="0"/>
              <a:t>Ex</a:t>
            </a:r>
            <a:r>
              <a:rPr lang="pt-BR" sz="1800" dirty="0" smtClean="0"/>
              <a:t>: Qualidade total = crescimento de todos.</a:t>
            </a:r>
          </a:p>
          <a:p>
            <a:endParaRPr lang="pt-BR" sz="1800" dirty="0" smtClean="0"/>
          </a:p>
          <a:p>
            <a:r>
              <a:rPr lang="pt-BR" sz="1800" b="1" dirty="0" smtClean="0"/>
              <a:t> </a:t>
            </a:r>
            <a:r>
              <a:rPr lang="pt-BR" sz="1800" b="1" i="1" dirty="0" smtClean="0"/>
              <a:t>SATISFAÇÃO DO CLIENTE</a:t>
            </a:r>
            <a:r>
              <a:rPr lang="pt-BR" sz="1800" dirty="0" smtClean="0"/>
              <a:t> – Abordagem sistemática para descobrir, entender e satisfazer as necessidades dos clientes (finais ,intermediários e internos). </a:t>
            </a:r>
            <a:endParaRPr lang="pt-BR" sz="18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PDCA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229600" cy="42363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 de Qualidade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612648" y="1412776"/>
            <a:ext cx="8229600" cy="452596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/>
              <a:t>ISO 9001:2008 (2015) </a:t>
            </a:r>
            <a:r>
              <a:rPr lang="pt-BR" sz="2400" dirty="0" smtClean="0"/>
              <a:t>– Sistemas de gestão da qualidade.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/>
              <a:t>NBR 15.906:2010 </a:t>
            </a:r>
            <a:r>
              <a:rPr lang="pt-BR" sz="2400" dirty="0" smtClean="0"/>
              <a:t>– Gestão empresarial para serviços notariais e de registro.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b="1" dirty="0" smtClean="0"/>
              <a:t>Prêmio Qualidade Total ANOREG (PQTA) </a:t>
            </a:r>
            <a:r>
              <a:rPr lang="pt-BR" sz="2400" dirty="0" smtClean="0"/>
              <a:t>- </a:t>
            </a:r>
            <a:r>
              <a:rPr lang="pt-BR" sz="2400" dirty="0"/>
              <a:t>tem por objetivo premiar os serviços Notariais e de Registro de todo o país, que atendam aos requisitos de excelência e qualidade na gestão organizacional da serventia e na prestação de serviços aos usuários. </a:t>
            </a:r>
            <a:endParaRPr lang="pt-BR" sz="2400" dirty="0" smtClean="0"/>
          </a:p>
          <a:p>
            <a:endParaRPr lang="pt-BR" sz="16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ISO 9001:2008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/>
              <a:t>O que é a ABNT NBR ISO 9001:2008?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A ABNT NBR ISO 9001 estabelece requisitos para o Sistema de Gestão da Qualidade (SGQ) de uma organização, não significando, necessariamente, conformidade de produto às suas respectivas especificações. O objetivo da ABNT NBR ISO 9001 é lhe prover confiança de que o seu fornecedor poderá fornecer, de forma consistente e repetitiva, bens e serviços de acordo com o que você especificou.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0A47C545-BD95-4E4B-8C3C-99EF91BD72B6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6333"/>
            <a:ext cx="1930155" cy="1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2465</Words>
  <Application>Microsoft Office PowerPoint</Application>
  <PresentationFormat>Apresentação na tela (4:3)</PresentationFormat>
  <Paragraphs>324</Paragraphs>
  <Slides>46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2" baseType="lpstr">
      <vt:lpstr>Arial Unicode MS</vt:lpstr>
      <vt:lpstr>Arial</vt:lpstr>
      <vt:lpstr>Calibri</vt:lpstr>
      <vt:lpstr>Wingdings</vt:lpstr>
      <vt:lpstr>Tema do Office</vt:lpstr>
      <vt:lpstr>Visio.Drawing.11</vt:lpstr>
      <vt:lpstr>Apresentação do PowerPoint</vt:lpstr>
      <vt:lpstr>Apresentação do PowerPoint</vt:lpstr>
      <vt:lpstr>Sistema de Gestão da Qualidade (SGQ) em Cartórios</vt:lpstr>
      <vt:lpstr>Qualidade</vt:lpstr>
      <vt:lpstr>Qualidade</vt:lpstr>
      <vt:lpstr>Qualidade</vt:lpstr>
      <vt:lpstr>PDCA</vt:lpstr>
      <vt:lpstr>Normas de Qualidade</vt:lpstr>
      <vt:lpstr>ISO 9001:2008</vt:lpstr>
      <vt:lpstr>ISO 9001:2008</vt:lpstr>
      <vt:lpstr>ISO 9001:2008</vt:lpstr>
      <vt:lpstr>NBR 15.906:2010</vt:lpstr>
      <vt:lpstr>NBR 15.906:2010</vt:lpstr>
      <vt:lpstr>NBR 15.906:2010</vt:lpstr>
      <vt:lpstr>PQTA</vt:lpstr>
      <vt:lpstr>PQTA</vt:lpstr>
      <vt:lpstr>Iniciando o SGQ em cartórios</vt:lpstr>
      <vt:lpstr>Iniciando o SGQ em cartórios</vt:lpstr>
      <vt:lpstr>Iniciando o SGQ em cartórios</vt:lpstr>
      <vt:lpstr>Iniciando o SGQ em cartórios</vt:lpstr>
      <vt:lpstr>Iniciando o SGQ em cartórios</vt:lpstr>
      <vt:lpstr>Iniciando o SGQ em cartórios</vt:lpstr>
      <vt:lpstr>Macro Fluxo</vt:lpstr>
      <vt:lpstr>Ações em cartórios</vt:lpstr>
      <vt:lpstr>Ações em cartórios</vt:lpstr>
      <vt:lpstr>Ações em cartórios</vt:lpstr>
      <vt:lpstr>Comunicação interna</vt:lpstr>
      <vt:lpstr>Comunicação interna</vt:lpstr>
      <vt:lpstr>Ações em cartórios</vt:lpstr>
      <vt:lpstr>Interação com a sociedade</vt:lpstr>
      <vt:lpstr>Ações em cartórios</vt:lpstr>
      <vt:lpstr>Capacitação e treinamento</vt:lpstr>
      <vt:lpstr>Incentivo ao conhecimento</vt:lpstr>
      <vt:lpstr>Incentivo ao conhecimento</vt:lpstr>
      <vt:lpstr>Programa de treinamento</vt:lpstr>
      <vt:lpstr>Programa de treinamento</vt:lpstr>
      <vt:lpstr>Gestão de pessoas</vt:lpstr>
      <vt:lpstr>Problemas Internos</vt:lpstr>
      <vt:lpstr>Problemas Internos</vt:lpstr>
      <vt:lpstr>Benefícios sociais</vt:lpstr>
      <vt:lpstr>Benefícios sociais</vt:lpstr>
      <vt:lpstr>Processo de certificação</vt:lpstr>
      <vt:lpstr>O que você quer?</vt:lpstr>
      <vt:lpstr>   Sempre</vt:lpstr>
      <vt:lpstr>  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andre.ramos</dc:creator>
  <cp:lastModifiedBy>Cynthia Cabral</cp:lastModifiedBy>
  <cp:revision>493</cp:revision>
  <dcterms:created xsi:type="dcterms:W3CDTF">2007-06-14T11:12:48Z</dcterms:created>
  <dcterms:modified xsi:type="dcterms:W3CDTF">2018-05-03T20:31:52Z</dcterms:modified>
</cp:coreProperties>
</file>